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59" r:id="rId2"/>
    <p:sldId id="274" r:id="rId3"/>
    <p:sldId id="260" r:id="rId4"/>
    <p:sldId id="287" r:id="rId5"/>
    <p:sldId id="262" r:id="rId6"/>
    <p:sldId id="266" r:id="rId7"/>
    <p:sldId id="270" r:id="rId8"/>
    <p:sldId id="267" r:id="rId9"/>
    <p:sldId id="265" r:id="rId10"/>
    <p:sldId id="271" r:id="rId11"/>
    <p:sldId id="268" r:id="rId12"/>
    <p:sldId id="269" r:id="rId13"/>
    <p:sldId id="289" r:id="rId14"/>
    <p:sldId id="288" r:id="rId15"/>
    <p:sldId id="272" r:id="rId16"/>
    <p:sldId id="371" r:id="rId17"/>
    <p:sldId id="277" r:id="rId18"/>
  </p:sldIdLst>
  <p:sldSz cx="12192000" cy="6858000"/>
  <p:notesSz cx="6858000" cy="9144000"/>
  <p:embeddedFontLst>
    <p:embeddedFont>
      <p:font typeface="Andika" panose="02000000000000000000" pitchFamily="2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846" y="84"/>
      </p:cViewPr>
      <p:guideLst/>
    </p:cSldViewPr>
  </p:slideViewPr>
  <p:notesTextViewPr>
    <p:cViewPr>
      <p:scale>
        <a:sx n="3" d="2"/>
        <a:sy n="3" d="2"/>
      </p:scale>
      <p:origin x="0" y="-5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delSld modSld">
      <pc:chgData name="Glen Jones" userId="e846aaca-4b24-4b13-b0d0-f2308e16b284" providerId="ADAL" clId="{ED47ACC3-9597-4D89-A1DC-43CF280EF274}" dt="2026-06-02T10:42:25.585" v="3" actId="242"/>
      <pc:docMkLst>
        <pc:docMk/>
      </pc:docMkLst>
      <pc:sldChg chg="modSp mod">
        <pc:chgData name="Glen Jones" userId="e846aaca-4b24-4b13-b0d0-f2308e16b284" providerId="ADAL" clId="{ED47ACC3-9597-4D89-A1DC-43CF280EF274}" dt="2026-06-02T10:42:25.585" v="3" actId="242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6-02T10:42:25.585" v="3" actId="242"/>
          <ac:spMkLst>
            <pc:docMk/>
            <pc:sldMk cId="4010327805" sldId="274"/>
            <ac:spMk id="2" creationId="{702E7211-B3C0-8C62-17A1-5F712D739FB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hello@emile-education.com?subject=Emile%20-%20Spelling%20Scheme%20Slides%20-%20School%20Feedback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596"/>
            <a:ext cx="10515600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6225" y="1608755"/>
            <a:ext cx="10039547" cy="4859847"/>
          </a:xfrm>
          <a:prstGeom prst="roundRect">
            <a:avLst/>
          </a:prstGeom>
          <a:solidFill>
            <a:srgbClr val="EF8023"/>
          </a:solidFill>
        </p:spPr>
        <p:txBody>
          <a:bodyPr lIns="360000" tIns="216000" rIns="360000" bIns="144000"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u="sng" dirty="0">
                <a:solidFill>
                  <a:schemeClr val="bg1"/>
                </a:solidFill>
              </a:rPr>
              <a:t>To open this in Slide Show mode, </a:t>
            </a:r>
            <a:r>
              <a:rPr lang="en-GB" sz="2400" i="1" u="sng" dirty="0">
                <a:solidFill>
                  <a:schemeClr val="bg1"/>
                </a:solidFill>
              </a:rPr>
              <a:t>please</a:t>
            </a:r>
            <a:r>
              <a:rPr lang="en-GB" i="1" u="sng" dirty="0">
                <a:solidFill>
                  <a:schemeClr val="bg1"/>
                </a:solidFill>
              </a:rPr>
              <a:t> click “Slide Show” on the menu above and then “From Beginning”.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Thank you from the Emile Team.</a:t>
            </a:r>
          </a:p>
          <a:p>
            <a:pPr marL="0" indent="0" algn="ctr">
              <a:buNone/>
            </a:pPr>
            <a:r>
              <a:rPr lang="en-GB" sz="1700" dirty="0">
                <a:solidFill>
                  <a:schemeClr val="bg1"/>
                </a:solidFill>
              </a:rPr>
              <a:t>If you have any feedback, or would just like to say “hello”, </a:t>
            </a:r>
          </a:p>
          <a:p>
            <a:pPr marL="0" indent="0" algn="ctr">
              <a:buNone/>
            </a:pPr>
            <a:r>
              <a:rPr lang="en-GB" sz="1700" dirty="0">
                <a:solidFill>
                  <a:schemeClr val="bg1"/>
                </a:solidFill>
              </a:rPr>
              <a:t>please email us at: </a:t>
            </a:r>
            <a:r>
              <a:rPr lang="en-GB" sz="1700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hello@emile-education.com</a:t>
            </a:r>
            <a:r>
              <a:rPr lang="en-GB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5062" y="390426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7292" y="3956110"/>
            <a:ext cx="2333016" cy="2330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754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0000ED5-9FAC-E5AA-0AD4-CB2C8796B9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 or bee?</a:t>
            </a:r>
          </a:p>
        </p:txBody>
      </p:sp>
      <p:pic>
        <p:nvPicPr>
          <p:cNvPr id="5" name="Picture 4" descr="Bees on a honeycomb&#10;&#10;Description automatically generated with medium confidence">
            <a:extLst>
              <a:ext uri="{FF2B5EF4-FFF2-40B4-BE49-F238E27FC236}">
                <a16:creationId xmlns:a16="http://schemas.microsoft.com/office/drawing/2014/main" id="{73D02F87-765B-7796-28CE-54E58FA0E1C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8406" y="2091830"/>
            <a:ext cx="5735188" cy="3827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9926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908EEB8-7F52-50BB-E866-14D7127DAE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blue or blew?</a:t>
            </a:r>
          </a:p>
        </p:txBody>
      </p:sp>
      <p:pic>
        <p:nvPicPr>
          <p:cNvPr id="4" name="Picture 3" descr="A picture containing outdoor, aircraft&#10;&#10;Description automatically generated">
            <a:extLst>
              <a:ext uri="{FF2B5EF4-FFF2-40B4-BE49-F238E27FC236}">
                <a16:creationId xmlns:a16="http://schemas.microsoft.com/office/drawing/2014/main" id="{325D1982-24D2-40D7-9383-7A3BE6682CC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9228" y="1989056"/>
            <a:ext cx="3673544" cy="4593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3846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0145555B-643D-2420-5769-F54BAA510A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night or knight?</a:t>
            </a:r>
          </a:p>
        </p:txBody>
      </p:sp>
      <p:pic>
        <p:nvPicPr>
          <p:cNvPr id="5" name="Picture 4" descr="A person in a garment holding a flag&#10;&#10;Description automatically generated with medium confidence">
            <a:extLst>
              <a:ext uri="{FF2B5EF4-FFF2-40B4-BE49-F238E27FC236}">
                <a16:creationId xmlns:a16="http://schemas.microsoft.com/office/drawing/2014/main" id="{8E652947-35FF-F6B2-05FC-CBEE529A47A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4993" y="2065704"/>
            <a:ext cx="2982013" cy="4473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5266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860524A1-38EC-9B1C-B80D-50A290341A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ark or arc?</a:t>
            </a:r>
          </a:p>
        </p:txBody>
      </p:sp>
      <p:pic>
        <p:nvPicPr>
          <p:cNvPr id="1026" name="Picture 2" descr="arc - Wiktionary">
            <a:extLst>
              <a:ext uri="{FF2B5EF4-FFF2-40B4-BE49-F238E27FC236}">
                <a16:creationId xmlns:a16="http://schemas.microsoft.com/office/drawing/2014/main" id="{077076FE-D1DD-4C84-0D76-E69B4BA577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24386" y="2190945"/>
            <a:ext cx="3743227" cy="3743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02454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C4A55F78-975B-2F8D-2347-85EAB90B4E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pic>
        <p:nvPicPr>
          <p:cNvPr id="5" name="Picture 4" descr="A high angle view of a construction site&#10;&#10;Description automatically generated with medium confidence">
            <a:extLst>
              <a:ext uri="{FF2B5EF4-FFF2-40B4-BE49-F238E27FC236}">
                <a16:creationId xmlns:a16="http://schemas.microsoft.com/office/drawing/2014/main" id="{3EB2296E-1E86-4355-EED3-67A68613FC1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5609" y="2064309"/>
            <a:ext cx="6240781" cy="416191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sight or site?</a:t>
            </a:r>
          </a:p>
        </p:txBody>
      </p:sp>
    </p:spTree>
    <p:extLst>
      <p:ext uri="{BB962C8B-B14F-4D97-AF65-F5344CB8AC3E}">
        <p14:creationId xmlns:p14="http://schemas.microsoft.com/office/powerpoint/2010/main" val="42726274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FB40BBF-D020-A887-BF2A-6053B538BA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bold or bowled?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8D3E777-620D-5B55-308E-D8CCF9529282}"/>
              </a:ext>
            </a:extLst>
          </p:cNvPr>
          <p:cNvSpPr txBox="1"/>
          <p:nvPr/>
        </p:nvSpPr>
        <p:spPr>
          <a:xfrm>
            <a:off x="2235723" y="2733773"/>
            <a:ext cx="77205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i="1" dirty="0"/>
              <a:t>italics</a:t>
            </a:r>
            <a:r>
              <a:rPr lang="en-GB" sz="5400" dirty="0"/>
              <a:t>, </a:t>
            </a:r>
            <a:r>
              <a:rPr lang="en-GB" sz="5400" u="sng" dirty="0"/>
              <a:t>underlined</a:t>
            </a:r>
            <a:r>
              <a:rPr lang="en-GB" sz="5400" dirty="0"/>
              <a:t>, </a:t>
            </a:r>
            <a:r>
              <a:rPr lang="en-GB" sz="5400" b="1" dirty="0"/>
              <a:t>font</a:t>
            </a:r>
          </a:p>
        </p:txBody>
      </p:sp>
    </p:spTree>
    <p:extLst>
      <p:ext uri="{BB962C8B-B14F-4D97-AF65-F5344CB8AC3E}">
        <p14:creationId xmlns:p14="http://schemas.microsoft.com/office/powerpoint/2010/main" val="33095602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As the day turned into knight, Emile and Aimee saw a night in shining armour on the horizon.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11176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As the day turned into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night</a:t>
            </a:r>
            <a:r>
              <a:rPr lang="en-GB" sz="3400" dirty="0">
                <a:solidFill>
                  <a:schemeClr val="bg1"/>
                </a:solidFill>
              </a:rPr>
              <a:t>, Emile and Aimee saw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knight</a:t>
            </a:r>
            <a:r>
              <a:rPr lang="en-GB" sz="3400" dirty="0">
                <a:solidFill>
                  <a:schemeClr val="bg1"/>
                </a:solidFill>
              </a:rPr>
              <a:t> in shining armour on the horizon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8869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As the day turned into night, Emile and Aimee saw a knight in shining armour on the horizon.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6315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4BD403CB-5106-C2ED-C524-5D85412346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EF87337-1EF4-185C-8689-47994B20E1B8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52D67A91-CC11-E090-EA7B-B7E28E8A18E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3567" y="1650973"/>
            <a:ext cx="3267562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1. 	here/hear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quite/quiet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see/sea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bare/bear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one/won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sun/son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0873" y="1650973"/>
            <a:ext cx="3267560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be/bee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 	blue/blew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night/knight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ark/arc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11.	sight/site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12.	bowled/bold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FE1545F-7698-FFBC-0BAD-50C6B784F5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41E174F-7687-94D8-8C2E-9682E8E5014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9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462655"/>
            <a:ext cx="9144000" cy="2118772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Homophones</a:t>
            </a:r>
            <a:endParaRPr lang="en-GB" dirty="0">
              <a:solidFill>
                <a:schemeClr val="bg1"/>
              </a:solidFill>
              <a:latin typeface="+mn-lt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F3C60812-09C8-9061-B132-978F0817778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584A5C8-CCA4-2E97-07CF-A4495483F28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23A460E-A460-672B-E0EF-C954E4CC537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E8E5E90B-5A17-6172-2366-C431F4DEF5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99564"/>
            <a:ext cx="10515600" cy="500189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b="1" u="sng" dirty="0">
                <a:solidFill>
                  <a:schemeClr val="bg1"/>
                </a:solidFill>
              </a:rPr>
              <a:t>Homophones</a:t>
            </a:r>
            <a:r>
              <a:rPr lang="en-GB" sz="4400" dirty="0">
                <a:solidFill>
                  <a:schemeClr val="bg1"/>
                </a:solidFill>
              </a:rPr>
              <a:t> are words that sound the </a:t>
            </a:r>
            <a:r>
              <a:rPr lang="en-GB" sz="4400" u="sng" dirty="0">
                <a:solidFill>
                  <a:schemeClr val="bg1"/>
                </a:solidFill>
              </a:rPr>
              <a:t>same</a:t>
            </a:r>
            <a:r>
              <a:rPr lang="en-GB" sz="4400" dirty="0">
                <a:solidFill>
                  <a:schemeClr val="bg1"/>
                </a:solidFill>
              </a:rPr>
              <a:t> but are spelt </a:t>
            </a:r>
            <a:r>
              <a:rPr lang="en-GB" sz="4400" u="sng" dirty="0">
                <a:solidFill>
                  <a:schemeClr val="bg1"/>
                </a:solidFill>
              </a:rPr>
              <a:t>differently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  <a:p>
            <a:pPr algn="ctr"/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b="1" u="sng" dirty="0">
                <a:solidFill>
                  <a:schemeClr val="bg1"/>
                </a:solidFill>
              </a:rPr>
              <a:t>Near-homophones</a:t>
            </a:r>
            <a:r>
              <a:rPr lang="en-GB" sz="4400" dirty="0">
                <a:solidFill>
                  <a:schemeClr val="bg1"/>
                </a:solidFill>
              </a:rPr>
              <a:t> are words that sound </a:t>
            </a:r>
            <a:r>
              <a:rPr lang="en-GB" sz="4400" u="sng" dirty="0">
                <a:solidFill>
                  <a:schemeClr val="bg1"/>
                </a:solidFill>
              </a:rPr>
              <a:t>very similar </a:t>
            </a:r>
            <a:r>
              <a:rPr lang="en-GB" sz="4400" dirty="0">
                <a:solidFill>
                  <a:schemeClr val="bg1"/>
                </a:solidFill>
              </a:rPr>
              <a:t>but are spelt differently. </a:t>
            </a:r>
          </a:p>
        </p:txBody>
      </p:sp>
      <p:pic>
        <p:nvPicPr>
          <p:cNvPr id="5" name="Picture 4" descr="A picture containing wheel&#10;&#10;Description automatically generated">
            <a:extLst>
              <a:ext uri="{FF2B5EF4-FFF2-40B4-BE49-F238E27FC236}">
                <a16:creationId xmlns:a16="http://schemas.microsoft.com/office/drawing/2014/main" id="{B38A85EC-95F2-651C-E73D-198550E067A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97250" y="-366999"/>
            <a:ext cx="3070899" cy="2865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361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18898B45-36BA-D76B-8560-BCBAA87356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here or hear?</a:t>
            </a:r>
          </a:p>
        </p:txBody>
      </p:sp>
      <p:pic>
        <p:nvPicPr>
          <p:cNvPr id="5" name="Picture 4" descr="A close up of a person's ear&#10;&#10;Description automatically generated with medium confidence">
            <a:extLst>
              <a:ext uri="{FF2B5EF4-FFF2-40B4-BE49-F238E27FC236}">
                <a16:creationId xmlns:a16="http://schemas.microsoft.com/office/drawing/2014/main" id="{E8344BAE-F8BC-A86B-B497-73F2FA6B19A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0809" y="2095205"/>
            <a:ext cx="2710382" cy="4060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4081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F9C6AF6-9184-AF50-448A-91DC36E330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pic>
        <p:nvPicPr>
          <p:cNvPr id="4" name="Picture 3" descr="A picture containing person, person, hair, child&#10;&#10;Description automatically generated">
            <a:extLst>
              <a:ext uri="{FF2B5EF4-FFF2-40B4-BE49-F238E27FC236}">
                <a16:creationId xmlns:a16="http://schemas.microsoft.com/office/drawing/2014/main" id="{0745FF7D-F931-55DF-10B5-BFEB988F1DE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1715" y="2170620"/>
            <a:ext cx="5268570" cy="351619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quiet or quite?</a:t>
            </a:r>
          </a:p>
        </p:txBody>
      </p:sp>
    </p:spTree>
    <p:extLst>
      <p:ext uri="{BB962C8B-B14F-4D97-AF65-F5344CB8AC3E}">
        <p14:creationId xmlns:p14="http://schemas.microsoft.com/office/powerpoint/2010/main" val="13810106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F5D69C0D-C8D3-7593-6645-8FDBFBED4F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see or sea?</a:t>
            </a:r>
          </a:p>
        </p:txBody>
      </p:sp>
      <p:pic>
        <p:nvPicPr>
          <p:cNvPr id="4" name="Picture 3" descr="A body of water with waves&#10;&#10;Description automatically generated with medium confidence">
            <a:extLst>
              <a:ext uri="{FF2B5EF4-FFF2-40B4-BE49-F238E27FC236}">
                <a16:creationId xmlns:a16="http://schemas.microsoft.com/office/drawing/2014/main" id="{B8370CAF-33F8-DFD6-1E95-22E7CA0F0A7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6372" y="2057400"/>
            <a:ext cx="4939253" cy="3292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2184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8BC55F5-B049-9C81-D1A4-486E2E320B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bare or bear?</a:t>
            </a:r>
          </a:p>
        </p:txBody>
      </p:sp>
      <p:pic>
        <p:nvPicPr>
          <p:cNvPr id="4" name="Picture 3" descr="A bear in the water&#10;&#10;Description automatically generated with medium confidence">
            <a:extLst>
              <a:ext uri="{FF2B5EF4-FFF2-40B4-BE49-F238E27FC236}">
                <a16:creationId xmlns:a16="http://schemas.microsoft.com/office/drawing/2014/main" id="{C61D1D36-D557-6B88-C6D3-8241C5ECED3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3035" y="2245725"/>
            <a:ext cx="6185930" cy="4122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7074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B15F20FD-88A7-84F8-C2C8-2C9F3CB39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one or won?</a:t>
            </a:r>
          </a:p>
        </p:txBody>
      </p:sp>
      <p:pic>
        <p:nvPicPr>
          <p:cNvPr id="4" name="Picture 3" descr="A person running on a track&#10;&#10;Description automatically generated with medium confidence">
            <a:extLst>
              <a:ext uri="{FF2B5EF4-FFF2-40B4-BE49-F238E27FC236}">
                <a16:creationId xmlns:a16="http://schemas.microsoft.com/office/drawing/2014/main" id="{3E7DEE2D-280E-1090-87CB-D1653590D06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8692" y="2144082"/>
            <a:ext cx="6734616" cy="378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1598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1D18346A-56D4-A139-7B58-55085D7C72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pic>
        <p:nvPicPr>
          <p:cNvPr id="4" name="Picture 3" descr="A picture containing sunset, smoke, weapon, missile&#10;&#10;Description automatically generated">
            <a:extLst>
              <a:ext uri="{FF2B5EF4-FFF2-40B4-BE49-F238E27FC236}">
                <a16:creationId xmlns:a16="http://schemas.microsoft.com/office/drawing/2014/main" id="{EE43084A-7DC7-5F7B-95A8-6F0EE75980D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9299" y="2095205"/>
            <a:ext cx="6108601" cy="34360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sun or son?</a:t>
            </a:r>
          </a:p>
        </p:txBody>
      </p:sp>
    </p:spTree>
    <p:extLst>
      <p:ext uri="{BB962C8B-B14F-4D97-AF65-F5344CB8AC3E}">
        <p14:creationId xmlns:p14="http://schemas.microsoft.com/office/powerpoint/2010/main" val="23587179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319</Words>
  <Application>Microsoft Office PowerPoint</Application>
  <PresentationFormat>Widescreen</PresentationFormat>
  <Paragraphs>45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Andika</vt:lpstr>
      <vt:lpstr>Arial</vt:lpstr>
      <vt:lpstr>Office Theme</vt:lpstr>
      <vt:lpstr> How to Use this PowerPoint</vt:lpstr>
      <vt:lpstr>Homophones</vt:lpstr>
      <vt:lpstr>PowerPoint Presentation</vt:lpstr>
      <vt:lpstr>here or hear?</vt:lpstr>
      <vt:lpstr>quiet or quite?</vt:lpstr>
      <vt:lpstr>see or sea?</vt:lpstr>
      <vt:lpstr>bare or bear?</vt:lpstr>
      <vt:lpstr>one or won?</vt:lpstr>
      <vt:lpstr>sun or son?</vt:lpstr>
      <vt:lpstr>be or bee?</vt:lpstr>
      <vt:lpstr>blue or blew?</vt:lpstr>
      <vt:lpstr>night or knight?</vt:lpstr>
      <vt:lpstr>ark or arc?</vt:lpstr>
      <vt:lpstr>sight or site?</vt:lpstr>
      <vt:lpstr>bold or bowled?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32</cp:revision>
  <dcterms:created xsi:type="dcterms:W3CDTF">2022-05-31T09:42:07Z</dcterms:created>
  <dcterms:modified xsi:type="dcterms:W3CDTF">2026-06-02T10:42:32Z</dcterms:modified>
</cp:coreProperties>
</file>